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64" r:id="rId2"/>
    <p:sldId id="265" r:id="rId3"/>
    <p:sldId id="277" r:id="rId4"/>
    <p:sldId id="266" r:id="rId5"/>
    <p:sldId id="268" r:id="rId6"/>
    <p:sldId id="269" r:id="rId7"/>
    <p:sldId id="274" r:id="rId8"/>
    <p:sldId id="273" r:id="rId9"/>
    <p:sldId id="279" r:id="rId10"/>
    <p:sldId id="276" r:id="rId11"/>
    <p:sldId id="278"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2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10/23/2023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10/23/2023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291840"/>
            <a:ext cx="12191999" cy="3134718"/>
          </a:xfrm>
          <a:solidFill>
            <a:schemeClr val="tx2">
              <a:lumMod val="40000"/>
              <a:lumOff val="60000"/>
            </a:schemeClr>
          </a:solidFill>
        </p:spPr>
        <p:txBody>
          <a:bodyPr>
            <a:normAutofit fontScale="90000"/>
          </a:bodyPr>
          <a:lstStyle/>
          <a:p>
            <a:pPr algn="ctr"/>
            <a:r>
              <a:rPr lang="en-CA" sz="6000" dirty="0">
                <a:solidFill>
                  <a:srgbClr val="002060"/>
                </a:solidFill>
              </a:rPr>
              <a:t>NIH supported Science Education Partnership Award (SEPA) Program for Student internships (2023-2028)</a:t>
            </a:r>
            <a:br>
              <a:rPr lang="en-CA" sz="6000" dirty="0">
                <a:solidFill>
                  <a:srgbClr val="002060"/>
                </a:solidFill>
              </a:rPr>
            </a:br>
            <a:r>
              <a:rPr lang="en-CA" sz="3100" dirty="0">
                <a:solidFill>
                  <a:srgbClr val="002060"/>
                </a:solidFill>
              </a:rPr>
              <a:t>(NIH-SEPA award # </a:t>
            </a:r>
            <a:r>
              <a:rPr lang="en-CA" sz="3100" dirty="0"/>
              <a:t>1R25GM150141-01; NNR-23.486)</a:t>
            </a:r>
            <a:endParaRPr lang="en-CA" sz="3100" dirty="0">
              <a:solidFill>
                <a:srgbClr val="002060"/>
              </a:solidFill>
            </a:endParaRPr>
          </a:p>
        </p:txBody>
      </p:sp>
      <p:pic>
        <p:nvPicPr>
          <p:cNvPr id="6" name="Picture 5"/>
          <p:cNvPicPr>
            <a:picLocks noChangeAspect="1"/>
          </p:cNvPicPr>
          <p:nvPr/>
        </p:nvPicPr>
        <p:blipFill rotWithShape="1">
          <a:blip r:embed="rId2"/>
          <a:srcRect b="14419"/>
          <a:stretch/>
        </p:blipFill>
        <p:spPr>
          <a:xfrm>
            <a:off x="10057175" y="320288"/>
            <a:ext cx="1591833" cy="1282165"/>
          </a:xfrm>
          <a:prstGeom prst="rect">
            <a:avLst/>
          </a:prstGeom>
        </p:spPr>
      </p:pic>
      <p:pic>
        <p:nvPicPr>
          <p:cNvPr id="5" name="Picture 4"/>
          <p:cNvPicPr>
            <a:picLocks noChangeAspect="1"/>
          </p:cNvPicPr>
          <p:nvPr/>
        </p:nvPicPr>
        <p:blipFill>
          <a:blip r:embed="rId3"/>
          <a:stretch>
            <a:fillRect/>
          </a:stretch>
        </p:blipFill>
        <p:spPr>
          <a:xfrm>
            <a:off x="828541" y="534635"/>
            <a:ext cx="1275008" cy="1275008"/>
          </a:xfrm>
          <a:prstGeom prst="rect">
            <a:avLst/>
          </a:prstGeom>
        </p:spPr>
      </p:pic>
      <p:sp>
        <p:nvSpPr>
          <p:cNvPr id="3" name="Rectangle 2"/>
          <p:cNvSpPr/>
          <p:nvPr/>
        </p:nvSpPr>
        <p:spPr>
          <a:xfrm>
            <a:off x="1556197" y="491424"/>
            <a:ext cx="9079606" cy="2308324"/>
          </a:xfrm>
          <a:prstGeom prst="rect">
            <a:avLst/>
          </a:prstGeom>
        </p:spPr>
        <p:txBody>
          <a:bodyPr wrap="square">
            <a:spAutoFit/>
          </a:bodyPr>
          <a:lstStyle/>
          <a:p>
            <a:pPr algn="ctr">
              <a:spcAft>
                <a:spcPts val="0"/>
              </a:spcAft>
            </a:pPr>
            <a:r>
              <a:rPr lang="en-CA" sz="4800" b="1" cap="all" dirty="0">
                <a:solidFill>
                  <a:srgbClr val="7030A0"/>
                </a:solidFill>
                <a:latin typeface="Berlin Sans FB" panose="020E0602020502020306" pitchFamily="34" charset="0"/>
                <a:ea typeface="Times New Roman" panose="02020603050405020304" pitchFamily="18" charset="0"/>
                <a:cs typeface="Times New Roman" panose="02020603050405020304" pitchFamily="18" charset="0"/>
              </a:rPr>
              <a:t>CONVOY: </a:t>
            </a:r>
            <a:r>
              <a:rPr lang="en-CA" sz="4800" b="1" dirty="0">
                <a:solidFill>
                  <a:srgbClr val="7030A0"/>
                </a:solidFill>
                <a:latin typeface="Berlin Sans FB" panose="020E0602020502020306" pitchFamily="34" charset="0"/>
                <a:ea typeface="Times New Roman" panose="02020603050405020304" pitchFamily="18" charset="0"/>
                <a:cs typeface="Times New Roman" panose="02020603050405020304" pitchFamily="18" charset="0"/>
              </a:rPr>
              <a:t>A Cultural Approach of Navajo Youth to Bio- Medical Sciences</a:t>
            </a:r>
            <a:endParaRPr lang="en-CA"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35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rPr>
              <a:t>Overall,</a:t>
            </a:r>
          </a:p>
        </p:txBody>
      </p:sp>
      <p:sp>
        <p:nvSpPr>
          <p:cNvPr id="3" name="Content Placeholder 2"/>
          <p:cNvSpPr>
            <a:spLocks noGrp="1"/>
          </p:cNvSpPr>
          <p:nvPr>
            <p:ph idx="1"/>
          </p:nvPr>
        </p:nvSpPr>
        <p:spPr>
          <a:xfrm>
            <a:off x="476520" y="1854557"/>
            <a:ext cx="11500832" cy="4391696"/>
          </a:xfrm>
        </p:spPr>
        <p:txBody>
          <a:bodyPr>
            <a:noAutofit/>
          </a:bodyPr>
          <a:lstStyle/>
          <a:p>
            <a:pPr>
              <a:buFont typeface="Wingdings" panose="05000000000000000000" pitchFamily="2" charset="2"/>
              <a:buChar char="Ø"/>
            </a:pPr>
            <a:r>
              <a:rPr lang="en-CA" sz="2400" dirty="0">
                <a:solidFill>
                  <a:schemeClr val="tx1"/>
                </a:solidFill>
                <a:latin typeface="David" panose="020E0502060401010101" pitchFamily="34" charset="-79"/>
                <a:cs typeface="David" panose="020E0502060401010101" pitchFamily="34" charset="-79"/>
              </a:rPr>
              <a:t>This very important community based research project will focus on </a:t>
            </a:r>
          </a:p>
          <a:p>
            <a:pPr marL="0" indent="0">
              <a:buNone/>
            </a:pPr>
            <a:r>
              <a:rPr lang="en-CA" sz="2400" dirty="0">
                <a:solidFill>
                  <a:schemeClr val="tx1"/>
                </a:solidFill>
                <a:latin typeface="David" panose="020E0502060401010101" pitchFamily="34" charset="-79"/>
                <a:cs typeface="David" panose="020E0502060401010101" pitchFamily="34" charset="-79"/>
              </a:rPr>
              <a:t>(i) providing opportunities for students from underserved communities to pursue careers in biomedical sciences, allied healthcare, and basic or clinical research; and thereby </a:t>
            </a:r>
          </a:p>
          <a:p>
            <a:pPr marL="0" indent="0">
              <a:buNone/>
            </a:pPr>
            <a:r>
              <a:rPr lang="en-CA" sz="2400" dirty="0">
                <a:solidFill>
                  <a:schemeClr val="tx1"/>
                </a:solidFill>
                <a:latin typeface="David" panose="020E0502060401010101" pitchFamily="34" charset="-79"/>
                <a:cs typeface="David" panose="020E0502060401010101" pitchFamily="34" charset="-79"/>
              </a:rPr>
              <a:t>(ii) positively impacting local workforce development; and also (iii) improving community health literacy in minority communities with health disparities. </a:t>
            </a:r>
          </a:p>
          <a:p>
            <a:pPr>
              <a:buFont typeface="Wingdings" panose="05000000000000000000" pitchFamily="2" charset="2"/>
              <a:buChar char="Ø"/>
            </a:pPr>
            <a:r>
              <a:rPr lang="en-CA" sz="2400" dirty="0">
                <a:solidFill>
                  <a:schemeClr val="tx1"/>
                </a:solidFill>
                <a:latin typeface="David" panose="020E0502060401010101" pitchFamily="34" charset="-79"/>
                <a:cs typeface="David" panose="020E0502060401010101" pitchFamily="34" charset="-79"/>
              </a:rPr>
              <a:t>A board of advisors that represent strategic constituencies will be comprised of project team members, high school/ junior high school faculty, subject matter experts, community leaders, chapterhouse representatives, and community health service providers. An external evaluator (Rockman et al.,) will assess evaluate the project’s effectiveness of communicating findings to wider audiences.</a:t>
            </a:r>
          </a:p>
        </p:txBody>
      </p:sp>
    </p:spTree>
    <p:extLst>
      <p:ext uri="{BB962C8B-B14F-4D97-AF65-F5344CB8AC3E}">
        <p14:creationId xmlns:p14="http://schemas.microsoft.com/office/powerpoint/2010/main" val="261402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695"/>
          <a:stretch/>
        </p:blipFill>
        <p:spPr>
          <a:xfrm>
            <a:off x="0" y="0"/>
            <a:ext cx="12192000" cy="6858000"/>
          </a:xfrm>
          <a:prstGeom prst="rect">
            <a:avLst/>
          </a:prstGeom>
        </p:spPr>
      </p:pic>
    </p:spTree>
    <p:extLst>
      <p:ext uri="{BB962C8B-B14F-4D97-AF65-F5344CB8AC3E}">
        <p14:creationId xmlns:p14="http://schemas.microsoft.com/office/powerpoint/2010/main" val="278191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CA" sz="7200" b="1" dirty="0">
                <a:latin typeface="David" panose="020E0502060401010101" pitchFamily="34" charset="-79"/>
                <a:cs typeface="David" panose="020E0502060401010101" pitchFamily="34" charset="-79"/>
              </a:rPr>
              <a:t>Thank you</a:t>
            </a:r>
          </a:p>
        </p:txBody>
      </p:sp>
    </p:spTree>
    <p:extLst>
      <p:ext uri="{BB962C8B-B14F-4D97-AF65-F5344CB8AC3E}">
        <p14:creationId xmlns:p14="http://schemas.microsoft.com/office/powerpoint/2010/main" val="320295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057" t="14067" r="35035" b="16228"/>
          <a:stretch/>
        </p:blipFill>
        <p:spPr>
          <a:xfrm>
            <a:off x="0" y="0"/>
            <a:ext cx="12192000" cy="6857999"/>
          </a:xfrm>
          <a:prstGeom prst="rect">
            <a:avLst/>
          </a:prstGeom>
        </p:spPr>
      </p:pic>
    </p:spTree>
    <p:extLst>
      <p:ext uri="{BB962C8B-B14F-4D97-AF65-F5344CB8AC3E}">
        <p14:creationId xmlns:p14="http://schemas.microsoft.com/office/powerpoint/2010/main" val="22884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076"/>
          <a:stretch/>
        </p:blipFill>
        <p:spPr>
          <a:xfrm>
            <a:off x="365226" y="193183"/>
            <a:ext cx="2752384" cy="3598683"/>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a:off x="3336775" y="193183"/>
            <a:ext cx="2362348" cy="3598683"/>
          </a:xfrm>
          <a:prstGeom prst="rect">
            <a:avLst/>
          </a:prstGeom>
        </p:spPr>
      </p:pic>
      <p:pic>
        <p:nvPicPr>
          <p:cNvPr id="6" name="Picture 5"/>
          <p:cNvPicPr>
            <a:picLocks noChangeAspect="1"/>
          </p:cNvPicPr>
          <p:nvPr/>
        </p:nvPicPr>
        <p:blipFill>
          <a:blip r:embed="rId4"/>
          <a:stretch>
            <a:fillRect/>
          </a:stretch>
        </p:blipFill>
        <p:spPr>
          <a:xfrm>
            <a:off x="5918288" y="193183"/>
            <a:ext cx="2800709" cy="3598683"/>
          </a:xfrm>
          <a:prstGeom prst="rect">
            <a:avLst/>
          </a:prstGeom>
        </p:spPr>
      </p:pic>
      <p:sp>
        <p:nvSpPr>
          <p:cNvPr id="8" name="Rectangle 7"/>
          <p:cNvSpPr/>
          <p:nvPr/>
        </p:nvSpPr>
        <p:spPr>
          <a:xfrm>
            <a:off x="465922" y="3771586"/>
            <a:ext cx="2651688" cy="674031"/>
          </a:xfrm>
          <a:prstGeom prst="rect">
            <a:avLst/>
          </a:prstGeom>
        </p:spPr>
        <p:txBody>
          <a:bodyPr wrap="none">
            <a:spAutoFit/>
          </a:bodyPr>
          <a:lstStyle/>
          <a:p>
            <a:pPr algn="ctr">
              <a:lnSpc>
                <a:spcPct val="90000"/>
              </a:lnSpc>
              <a:spcBef>
                <a:spcPct val="0"/>
              </a:spcBef>
            </a:pPr>
            <a:r>
              <a:rPr lang="en-CA" sz="1400" b="1" spc="-50" dirty="0">
                <a:solidFill>
                  <a:srgbClr val="002060"/>
                </a:solidFill>
                <a:latin typeface="David" panose="020E0502060401010101" pitchFamily="34" charset="-79"/>
                <a:cs typeface="David" panose="020E0502060401010101" pitchFamily="34" charset="-79"/>
              </a:rPr>
              <a:t>Prof. Dr. Shazia Tabassum Hakim </a:t>
            </a:r>
          </a:p>
          <a:p>
            <a:pPr algn="ctr">
              <a:lnSpc>
                <a:spcPct val="90000"/>
              </a:lnSpc>
              <a:spcBef>
                <a:spcPct val="0"/>
              </a:spcBef>
            </a:pPr>
            <a:r>
              <a:rPr lang="en-CA" sz="1400" b="1" spc="-50" dirty="0">
                <a:solidFill>
                  <a:srgbClr val="002060"/>
                </a:solidFill>
                <a:latin typeface="David" panose="020E0502060401010101" pitchFamily="34" charset="-79"/>
                <a:cs typeface="David" panose="020E0502060401010101" pitchFamily="34" charset="-79"/>
              </a:rPr>
              <a:t>(DC-Principal Investigator</a:t>
            </a:r>
          </a:p>
          <a:p>
            <a:pPr algn="ctr">
              <a:lnSpc>
                <a:spcPct val="90000"/>
              </a:lnSpc>
              <a:spcBef>
                <a:spcPct val="0"/>
              </a:spcBef>
            </a:pPr>
            <a:r>
              <a:rPr lang="en-CA" sz="1400" b="1" spc="-50" dirty="0">
                <a:solidFill>
                  <a:srgbClr val="002060"/>
                </a:solidFill>
                <a:latin typeface="David" panose="020E0502060401010101" pitchFamily="34" charset="-79"/>
                <a:cs typeface="David" panose="020E0502060401010101" pitchFamily="34" charset="-79"/>
              </a:rPr>
              <a:t>Biomedical Sciences)</a:t>
            </a:r>
          </a:p>
        </p:txBody>
      </p:sp>
      <p:sp>
        <p:nvSpPr>
          <p:cNvPr id="9" name="Rectangle 8"/>
          <p:cNvSpPr/>
          <p:nvPr/>
        </p:nvSpPr>
        <p:spPr>
          <a:xfrm>
            <a:off x="3608655" y="3777063"/>
            <a:ext cx="2077813" cy="738664"/>
          </a:xfrm>
          <a:prstGeom prst="rect">
            <a:avLst/>
          </a:prstGeom>
        </p:spPr>
        <p:txBody>
          <a:bodyPr wrap="none">
            <a:spAutoFit/>
          </a:bodyPr>
          <a:lstStyle/>
          <a:p>
            <a:pPr algn="ctr"/>
            <a:r>
              <a:rPr lang="en-CA" sz="1400" b="1" dirty="0">
                <a:solidFill>
                  <a:srgbClr val="002060"/>
                </a:solidFill>
                <a:latin typeface="David" panose="020E0502060401010101" pitchFamily="34" charset="-79"/>
                <a:cs typeface="David" panose="020E0502060401010101" pitchFamily="34" charset="-79"/>
              </a:rPr>
              <a:t>Prof. Dr. Babatunde Ojo</a:t>
            </a:r>
          </a:p>
          <a:p>
            <a:pPr algn="ctr"/>
            <a:r>
              <a:rPr lang="en-CA" sz="1400" b="1" dirty="0">
                <a:solidFill>
                  <a:srgbClr val="002060"/>
                </a:solidFill>
                <a:latin typeface="David" panose="020E0502060401010101" pitchFamily="34" charset="-79"/>
                <a:cs typeface="David" panose="020E0502060401010101" pitchFamily="34" charset="-79"/>
              </a:rPr>
              <a:t> (DC-Co-Investigator</a:t>
            </a:r>
          </a:p>
          <a:p>
            <a:pPr algn="ctr"/>
            <a:r>
              <a:rPr lang="en-CA" sz="1400" b="1" dirty="0">
                <a:solidFill>
                  <a:srgbClr val="002060"/>
                </a:solidFill>
                <a:latin typeface="David" panose="020E0502060401010101" pitchFamily="34" charset="-79"/>
                <a:cs typeface="David" panose="020E0502060401010101" pitchFamily="34" charset="-79"/>
              </a:rPr>
              <a:t>Chemistry)</a:t>
            </a:r>
            <a:endParaRPr lang="en-CA" sz="1400" dirty="0"/>
          </a:p>
        </p:txBody>
      </p:sp>
      <p:sp>
        <p:nvSpPr>
          <p:cNvPr id="10" name="Rectangle 9"/>
          <p:cNvSpPr/>
          <p:nvPr/>
        </p:nvSpPr>
        <p:spPr>
          <a:xfrm>
            <a:off x="6476104" y="3814765"/>
            <a:ext cx="1685077" cy="674031"/>
          </a:xfrm>
          <a:prstGeom prst="rect">
            <a:avLst/>
          </a:prstGeom>
        </p:spPr>
        <p:txBody>
          <a:bodyPr wrap="none">
            <a:spAutoFit/>
          </a:bodyPr>
          <a:lstStyle/>
          <a:p>
            <a:pPr algn="ctr">
              <a:lnSpc>
                <a:spcPct val="90000"/>
              </a:lnSpc>
              <a:spcBef>
                <a:spcPct val="0"/>
              </a:spcBef>
            </a:pPr>
            <a:r>
              <a:rPr lang="en-CA" sz="1400" b="1" spc="-50" dirty="0">
                <a:solidFill>
                  <a:srgbClr val="002060"/>
                </a:solidFill>
                <a:latin typeface="David" panose="020E0502060401010101" pitchFamily="34" charset="-79"/>
                <a:cs typeface="David" panose="020E0502060401010101" pitchFamily="34" charset="-79"/>
              </a:rPr>
              <a:t>Ms. Benita Litson </a:t>
            </a:r>
          </a:p>
          <a:p>
            <a:pPr algn="ctr">
              <a:lnSpc>
                <a:spcPct val="90000"/>
              </a:lnSpc>
              <a:spcBef>
                <a:spcPct val="0"/>
              </a:spcBef>
            </a:pPr>
            <a:r>
              <a:rPr lang="en-CA" sz="1400" b="1" spc="-50" dirty="0">
                <a:solidFill>
                  <a:srgbClr val="002060"/>
                </a:solidFill>
                <a:latin typeface="David" panose="020E0502060401010101" pitchFamily="34" charset="-79"/>
                <a:cs typeface="David" panose="020E0502060401010101" pitchFamily="34" charset="-79"/>
              </a:rPr>
              <a:t>(DC-Co-Investigator</a:t>
            </a:r>
          </a:p>
          <a:p>
            <a:pPr algn="ctr">
              <a:lnSpc>
                <a:spcPct val="90000"/>
              </a:lnSpc>
              <a:spcBef>
                <a:spcPct val="0"/>
              </a:spcBef>
            </a:pPr>
            <a:r>
              <a:rPr lang="en-CA" sz="1400" b="1" spc="-50" dirty="0">
                <a:solidFill>
                  <a:srgbClr val="002060"/>
                </a:solidFill>
                <a:latin typeface="David" panose="020E0502060401010101" pitchFamily="34" charset="-79"/>
                <a:cs typeface="David" panose="020E0502060401010101" pitchFamily="34" charset="-79"/>
              </a:rPr>
              <a:t>Land Grant Office)</a:t>
            </a:r>
          </a:p>
        </p:txBody>
      </p:sp>
      <p:sp>
        <p:nvSpPr>
          <p:cNvPr id="12" name="Rectangle 11"/>
          <p:cNvSpPr/>
          <p:nvPr/>
        </p:nvSpPr>
        <p:spPr>
          <a:xfrm>
            <a:off x="9319539" y="3814765"/>
            <a:ext cx="1891864" cy="738664"/>
          </a:xfrm>
          <a:prstGeom prst="rect">
            <a:avLst/>
          </a:prstGeom>
        </p:spPr>
        <p:txBody>
          <a:bodyPr wrap="none">
            <a:spAutoFit/>
          </a:bodyPr>
          <a:lstStyle/>
          <a:p>
            <a:pPr algn="ctr"/>
            <a:r>
              <a:rPr lang="en-CA" sz="1400" b="1" dirty="0">
                <a:solidFill>
                  <a:srgbClr val="002060"/>
                </a:solidFill>
                <a:latin typeface="David" panose="020E0502060401010101" pitchFamily="34" charset="-79"/>
                <a:cs typeface="David" panose="020E0502060401010101" pitchFamily="34" charset="-79"/>
              </a:rPr>
              <a:t>Ms. Francetta Begaye </a:t>
            </a:r>
          </a:p>
          <a:p>
            <a:pPr algn="ctr"/>
            <a:r>
              <a:rPr lang="en-CA" sz="1400" b="1" dirty="0">
                <a:solidFill>
                  <a:srgbClr val="002060"/>
                </a:solidFill>
                <a:latin typeface="David" panose="020E0502060401010101" pitchFamily="34" charset="-79"/>
                <a:cs typeface="David" panose="020E0502060401010101" pitchFamily="34" charset="-79"/>
              </a:rPr>
              <a:t>(DC-Co-Investigator</a:t>
            </a:r>
          </a:p>
          <a:p>
            <a:pPr algn="ctr"/>
            <a:r>
              <a:rPr lang="en-CA" sz="1400" b="1" dirty="0">
                <a:solidFill>
                  <a:srgbClr val="002060"/>
                </a:solidFill>
                <a:latin typeface="David" panose="020E0502060401010101" pitchFamily="34" charset="-79"/>
                <a:cs typeface="David" panose="020E0502060401010101" pitchFamily="34" charset="-79"/>
              </a:rPr>
              <a:t>Dual Credit)</a:t>
            </a:r>
            <a:endParaRPr lang="en-CA" sz="1400" dirty="0"/>
          </a:p>
        </p:txBody>
      </p:sp>
      <p:sp>
        <p:nvSpPr>
          <p:cNvPr id="13" name="Title 1"/>
          <p:cNvSpPr>
            <a:spLocks noGrp="1"/>
          </p:cNvSpPr>
          <p:nvPr>
            <p:ph type="title"/>
          </p:nvPr>
        </p:nvSpPr>
        <p:spPr>
          <a:xfrm>
            <a:off x="-2" y="5407242"/>
            <a:ext cx="12192000" cy="1450757"/>
          </a:xfrm>
          <a:solidFill>
            <a:schemeClr val="tx2">
              <a:lumMod val="40000"/>
              <a:lumOff val="60000"/>
            </a:schemeClr>
          </a:solidFill>
          <a:ln w="28575">
            <a:solidFill>
              <a:schemeClr val="tx1"/>
            </a:solidFill>
          </a:ln>
        </p:spPr>
        <p:txBody>
          <a:bodyPr/>
          <a:lstStyle/>
          <a:p>
            <a:pPr algn="ctr"/>
            <a:r>
              <a:rPr lang="en-CA" dirty="0">
                <a:solidFill>
                  <a:srgbClr val="002060"/>
                </a:solidFill>
              </a:rPr>
              <a:t>Who we are???  The team CONVOY!</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1828" y="284224"/>
            <a:ext cx="2626558" cy="3487362"/>
          </a:xfrm>
          <a:prstGeom prst="ellipse">
            <a:avLst/>
          </a:prstGeom>
          <a:ln>
            <a:noFill/>
          </a:ln>
          <a:effectLst>
            <a:softEdge rad="112500"/>
          </a:effectLst>
        </p:spPr>
      </p:pic>
    </p:spTree>
    <p:extLst>
      <p:ext uri="{BB962C8B-B14F-4D97-AF65-F5344CB8AC3E}">
        <p14:creationId xmlns:p14="http://schemas.microsoft.com/office/powerpoint/2010/main" val="80387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89" y="1543164"/>
            <a:ext cx="5638371" cy="872495"/>
          </a:xfrm>
        </p:spPr>
        <p:txBody>
          <a:bodyPr>
            <a:noAutofit/>
          </a:bodyPr>
          <a:lstStyle/>
          <a:p>
            <a:r>
              <a:rPr lang="en-CA" sz="5400" dirty="0">
                <a:latin typeface="David" panose="020E0502060401010101" pitchFamily="34" charset="-79"/>
                <a:cs typeface="David" panose="020E0502060401010101" pitchFamily="34" charset="-79"/>
              </a:rPr>
              <a:t>Specific Aims:</a:t>
            </a:r>
            <a:br>
              <a:rPr lang="en-CA" sz="5400" dirty="0">
                <a:latin typeface="David" panose="020E0502060401010101" pitchFamily="34" charset="-79"/>
                <a:cs typeface="David" panose="020E0502060401010101" pitchFamily="34" charset="-79"/>
              </a:rPr>
            </a:br>
            <a:endParaRPr lang="en-CA" sz="5400"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1097280" y="1979412"/>
            <a:ext cx="10073855" cy="4241084"/>
          </a:xfrm>
        </p:spPr>
        <p:txBody>
          <a:bodyPr>
            <a:normAutofit/>
          </a:bodyPr>
          <a:lstStyle/>
          <a:p>
            <a:pPr algn="just"/>
            <a:r>
              <a:rPr lang="en-CA" sz="2000" b="1" dirty="0">
                <a:solidFill>
                  <a:srgbClr val="002060"/>
                </a:solidFill>
                <a:latin typeface="David" panose="020E0502060401010101" pitchFamily="34" charset="-79"/>
                <a:cs typeface="David" panose="020E0502060401010101" pitchFamily="34" charset="-79"/>
              </a:rPr>
              <a:t>“Convoy: A Cultural approach of Navajo Youth to Bio- medical Sciences”, </a:t>
            </a:r>
            <a:r>
              <a:rPr lang="en-CA" sz="2000" dirty="0">
                <a:solidFill>
                  <a:srgbClr val="002060"/>
                </a:solidFill>
                <a:latin typeface="David" panose="020E0502060401010101" pitchFamily="34" charset="-79"/>
                <a:cs typeface="David" panose="020E0502060401010101" pitchFamily="34" charset="-79"/>
              </a:rPr>
              <a:t>will identify complementary strategies that link traditional Navajo epistemologies with modern scientific practices to achieve four specific aims:</a:t>
            </a:r>
          </a:p>
          <a:p>
            <a:pPr algn="just"/>
            <a:r>
              <a:rPr lang="en-CA" dirty="0">
                <a:solidFill>
                  <a:schemeClr val="tx1"/>
                </a:solidFill>
                <a:latin typeface="David" panose="020E0502060401010101" pitchFamily="34" charset="-79"/>
                <a:cs typeface="David" panose="020E0502060401010101" pitchFamily="34" charset="-79"/>
              </a:rPr>
              <a:t>1) Motivate Navajo high school and junior high school students to study and pursue careers in Biomedical Sciences and related fields </a:t>
            </a:r>
          </a:p>
          <a:p>
            <a:pPr algn="just"/>
            <a:r>
              <a:rPr lang="en-CA" dirty="0">
                <a:solidFill>
                  <a:schemeClr val="tx1"/>
                </a:solidFill>
                <a:latin typeface="David" panose="020E0502060401010101" pitchFamily="34" charset="-79"/>
                <a:cs typeface="David" panose="020E0502060401010101" pitchFamily="34" charset="-79"/>
              </a:rPr>
              <a:t>2) Foster holistic practices that bridge the gap between Navajo traditional practices and western medicine; </a:t>
            </a:r>
          </a:p>
          <a:p>
            <a:pPr algn="just"/>
            <a:r>
              <a:rPr lang="en-CA" dirty="0">
                <a:solidFill>
                  <a:schemeClr val="tx1"/>
                </a:solidFill>
                <a:latin typeface="David" panose="020E0502060401010101" pitchFamily="34" charset="-79"/>
                <a:cs typeface="David" panose="020E0502060401010101" pitchFamily="34" charset="-79"/>
              </a:rPr>
              <a:t>3) Prepare students to enroll in institutions of higher learning and provide opportunities to earn college credit in high school through Dine College’s Dual Enrollment Program </a:t>
            </a:r>
          </a:p>
          <a:p>
            <a:pPr algn="just"/>
            <a:r>
              <a:rPr lang="en-CA" dirty="0">
                <a:solidFill>
                  <a:schemeClr val="tx1"/>
                </a:solidFill>
                <a:latin typeface="David" panose="020E0502060401010101" pitchFamily="34" charset="-79"/>
                <a:cs typeface="David" panose="020E0502060401010101" pitchFamily="34" charset="-79"/>
              </a:rPr>
              <a:t>4) Develop curriculum for a 10-week summer program to support activities by “CONVOY”.</a:t>
            </a:r>
          </a:p>
          <a:p>
            <a:endParaRPr lang="en-CA" dirty="0"/>
          </a:p>
        </p:txBody>
      </p:sp>
    </p:spTree>
    <p:extLst>
      <p:ext uri="{BB962C8B-B14F-4D97-AF65-F5344CB8AC3E}">
        <p14:creationId xmlns:p14="http://schemas.microsoft.com/office/powerpoint/2010/main" val="391059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607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724486"/>
            <a:ext cx="11307650" cy="936890"/>
          </a:xfrm>
        </p:spPr>
        <p:txBody>
          <a:bodyPr>
            <a:normAutofit fontScale="90000"/>
          </a:bodyPr>
          <a:lstStyle/>
          <a:p>
            <a:r>
              <a:rPr lang="en-CA" dirty="0">
                <a:solidFill>
                  <a:schemeClr val="tx1"/>
                </a:solidFill>
                <a:latin typeface="David" panose="020E0502060401010101" pitchFamily="34" charset="-79"/>
                <a:cs typeface="David" panose="020E0502060401010101" pitchFamily="34" charset="-79"/>
              </a:rPr>
              <a:t>Possible activities will includes but not limited to:</a:t>
            </a:r>
          </a:p>
        </p:txBody>
      </p:sp>
      <p:sp>
        <p:nvSpPr>
          <p:cNvPr id="3" name="Content Placeholder 2"/>
          <p:cNvSpPr>
            <a:spLocks noGrp="1"/>
          </p:cNvSpPr>
          <p:nvPr>
            <p:ph idx="1"/>
          </p:nvPr>
        </p:nvSpPr>
        <p:spPr>
          <a:xfrm>
            <a:off x="257578" y="1906073"/>
            <a:ext cx="11745532" cy="4404575"/>
          </a:xfrm>
        </p:spPr>
        <p:txBody>
          <a:bodyPr>
            <a:normAutofit fontScale="92500" lnSpcReduction="10000"/>
          </a:bodyPr>
          <a:lstStyle/>
          <a:p>
            <a:pPr marL="457200" lvl="0" indent="-457200">
              <a:buFont typeface="+mj-lt"/>
              <a:buAutoNum type="alphaLcPeriod"/>
            </a:pPr>
            <a:r>
              <a:rPr lang="en-US" sz="2000" dirty="0">
                <a:solidFill>
                  <a:schemeClr val="tx1"/>
                </a:solidFill>
                <a:latin typeface="David" panose="020E0502060401010101" pitchFamily="34" charset="-79"/>
                <a:cs typeface="David" panose="020E0502060401010101" pitchFamily="34" charset="-79"/>
              </a:rPr>
              <a:t>Offering a 100 level 3 credit hour course (NIS111: Foundation of Navajo culture), in summer every grant year, on Navajo Culture and traditional knowledge.</a:t>
            </a:r>
            <a:endParaRPr lang="en-CA" sz="2000" b="1" u="sng" dirty="0">
              <a:solidFill>
                <a:schemeClr val="tx1"/>
              </a:solidFill>
              <a:latin typeface="David" panose="020E0502060401010101" pitchFamily="34" charset="-79"/>
              <a:cs typeface="David" panose="020E0502060401010101" pitchFamily="34" charset="-79"/>
            </a:endParaRPr>
          </a:p>
          <a:p>
            <a:pPr marL="457200" lvl="0" indent="-457200">
              <a:buFont typeface="+mj-lt"/>
              <a:buAutoNum type="alphaLcPeriod"/>
            </a:pPr>
            <a:r>
              <a:rPr lang="en-CA" sz="2000" dirty="0">
                <a:solidFill>
                  <a:schemeClr val="tx1"/>
                </a:solidFill>
                <a:latin typeface="David" panose="020E0502060401010101" pitchFamily="34" charset="-79"/>
                <a:cs typeface="David" panose="020E0502060401010101" pitchFamily="34" charset="-79"/>
              </a:rPr>
              <a:t>Student introduction to fundamental techniques in microbiology and infectious diseases; molecular biology and genetics, and other outreach efforts on and off campus. </a:t>
            </a:r>
            <a:endParaRPr lang="en-CA" sz="2000" b="1" u="sng" dirty="0">
              <a:solidFill>
                <a:schemeClr val="tx1"/>
              </a:solidFill>
              <a:latin typeface="David" panose="020E0502060401010101" pitchFamily="34" charset="-79"/>
              <a:cs typeface="David" panose="020E0502060401010101" pitchFamily="34" charset="-79"/>
            </a:endParaRPr>
          </a:p>
          <a:p>
            <a:pPr marL="457200" lvl="0" indent="-457200">
              <a:buFont typeface="+mj-lt"/>
              <a:buAutoNum type="alphaLcPeriod"/>
            </a:pPr>
            <a:r>
              <a:rPr lang="en-CA" sz="2000" dirty="0">
                <a:solidFill>
                  <a:schemeClr val="tx1"/>
                </a:solidFill>
                <a:latin typeface="David" panose="020E0502060401010101" pitchFamily="34" charset="-79"/>
                <a:cs typeface="David" panose="020E0502060401010101" pitchFamily="34" charset="-79"/>
              </a:rPr>
              <a:t>Organize Science Cafés and Health Fairs at various locations (schools, museums, chapter houses), and completing an innovative research project in fall to address a problem-based solution with entrepreneurial approach in biomedical science or health science, including presentation of selected projects at the Science Fair, Student Research and Creativity Fair or a state/ national level competition, and</a:t>
            </a:r>
            <a:endParaRPr lang="en-CA" sz="2000" b="1" u="sng" dirty="0">
              <a:solidFill>
                <a:schemeClr val="tx1"/>
              </a:solidFill>
              <a:latin typeface="David" panose="020E0502060401010101" pitchFamily="34" charset="-79"/>
              <a:cs typeface="David" panose="020E0502060401010101" pitchFamily="34" charset="-79"/>
            </a:endParaRPr>
          </a:p>
          <a:p>
            <a:pPr marL="457200" lvl="0" indent="-457200">
              <a:buFont typeface="+mj-lt"/>
              <a:buAutoNum type="alphaLcPeriod"/>
            </a:pPr>
            <a:r>
              <a:rPr lang="en-CA" sz="2000" dirty="0">
                <a:solidFill>
                  <a:schemeClr val="tx1"/>
                </a:solidFill>
                <a:latin typeface="David" panose="020E0502060401010101" pitchFamily="34" charset="-79"/>
                <a:cs typeface="David" panose="020E0502060401010101" pitchFamily="34" charset="-79"/>
              </a:rPr>
              <a:t>Dual credit and Higher learning opportunities in biomedical/ health sciences. Students interested in becoming a member with “CONVOY” will have to fulfill certain eligibility requirement as set by workforce diversity programs in the Division of Training. Participants will be selected during spring with the help from participating school’s administration, and will work through summer and fall of each grant year.</a:t>
            </a:r>
          </a:p>
          <a:p>
            <a:endParaRPr lang="en-CA" dirty="0"/>
          </a:p>
        </p:txBody>
      </p:sp>
    </p:spTree>
    <p:extLst>
      <p:ext uri="{BB962C8B-B14F-4D97-AF65-F5344CB8AC3E}">
        <p14:creationId xmlns:p14="http://schemas.microsoft.com/office/powerpoint/2010/main" val="102203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17"/>
            <a:ext cx="12192000" cy="6858000"/>
          </a:xfrm>
          <a:prstGeom prst="rect">
            <a:avLst/>
          </a:prstGeom>
        </p:spPr>
      </p:pic>
      <p:sp>
        <p:nvSpPr>
          <p:cNvPr id="2" name="Explosion 2 1"/>
          <p:cNvSpPr/>
          <p:nvPr/>
        </p:nvSpPr>
        <p:spPr>
          <a:xfrm>
            <a:off x="3408608" y="2849451"/>
            <a:ext cx="2009105" cy="146819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120</a:t>
            </a:r>
          </a:p>
        </p:txBody>
      </p:sp>
    </p:spTree>
    <p:extLst>
      <p:ext uri="{BB962C8B-B14F-4D97-AF65-F5344CB8AC3E}">
        <p14:creationId xmlns:p14="http://schemas.microsoft.com/office/powerpoint/2010/main" val="293896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246254" cy="487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56" y="0"/>
            <a:ext cx="5945744" cy="4783848"/>
          </a:xfrm>
          <a:prstGeom prst="rect">
            <a:avLst/>
          </a:prstGeom>
        </p:spPr>
      </p:pic>
      <p:sp>
        <p:nvSpPr>
          <p:cNvPr id="6" name="TextBox 5"/>
          <p:cNvSpPr txBox="1"/>
          <p:nvPr/>
        </p:nvSpPr>
        <p:spPr>
          <a:xfrm>
            <a:off x="535088" y="4874000"/>
            <a:ext cx="11110093" cy="1200329"/>
          </a:xfrm>
          <a:prstGeom prst="rect">
            <a:avLst/>
          </a:prstGeom>
          <a:noFill/>
        </p:spPr>
        <p:txBody>
          <a:bodyPr wrap="none" rtlCol="0">
            <a:spAutoFit/>
          </a:bodyPr>
          <a:lstStyle/>
          <a:p>
            <a:pPr algn="ctr"/>
            <a:r>
              <a:rPr lang="en-CA" sz="2400" dirty="0"/>
              <a:t>Our current Collaborating Schools for this Project are </a:t>
            </a:r>
          </a:p>
          <a:p>
            <a:pPr algn="ctr"/>
            <a:r>
              <a:rPr lang="en-CA" sz="2400" dirty="0"/>
              <a:t>Tuba City High School, Greyhills Academy High School, Pinon High School, </a:t>
            </a:r>
          </a:p>
          <a:p>
            <a:pPr algn="ctr"/>
            <a:r>
              <a:rPr lang="en-CA" sz="2400" dirty="0"/>
              <a:t>Tuba City Junior High School, though we are inviting all HS/ JHS within Navajo Nation</a:t>
            </a:r>
          </a:p>
        </p:txBody>
      </p:sp>
    </p:spTree>
    <p:extLst>
      <p:ext uri="{BB962C8B-B14F-4D97-AF65-F5344CB8AC3E}">
        <p14:creationId xmlns:p14="http://schemas.microsoft.com/office/powerpoint/2010/main" val="80032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6907"/>
            <a:ext cx="10377796" cy="1450757"/>
          </a:xfrm>
        </p:spPr>
        <p:txBody>
          <a:bodyPr>
            <a:noAutofit/>
          </a:bodyPr>
          <a:lstStyle/>
          <a:p>
            <a:r>
              <a:rPr lang="en-CA" sz="4000" dirty="0">
                <a:solidFill>
                  <a:schemeClr val="tx1"/>
                </a:solidFill>
              </a:rPr>
              <a:t>Support letters, consent forms and exit survey copies are attached with our application</a:t>
            </a:r>
          </a:p>
        </p:txBody>
      </p:sp>
      <p:sp>
        <p:nvSpPr>
          <p:cNvPr id="3" name="Content Placeholder 2"/>
          <p:cNvSpPr>
            <a:spLocks noGrp="1"/>
          </p:cNvSpPr>
          <p:nvPr>
            <p:ph idx="1"/>
          </p:nvPr>
        </p:nvSpPr>
        <p:spPr/>
        <p:txBody>
          <a:bodyPr/>
          <a:lstStyle/>
          <a:p>
            <a:r>
              <a:rPr lang="en-CA" sz="2400" dirty="0">
                <a:solidFill>
                  <a:schemeClr val="tx1"/>
                </a:solidFill>
              </a:rPr>
              <a:t>Support letters are from: schools, Tuba City Unified District School Board, Tuba City Chapter House and Western Navajo Agency Council</a:t>
            </a:r>
          </a:p>
          <a:p>
            <a:r>
              <a:rPr lang="en-CA" sz="2400" dirty="0">
                <a:solidFill>
                  <a:schemeClr val="tx1"/>
                </a:solidFill>
              </a:rPr>
              <a:t>Consent forms will be used for student recruitment</a:t>
            </a:r>
          </a:p>
          <a:p>
            <a:r>
              <a:rPr lang="en-CA" sz="2400" dirty="0">
                <a:solidFill>
                  <a:schemeClr val="tx1"/>
                </a:solidFill>
              </a:rPr>
              <a:t>Exit survey will be used to see advancement and improvement of the program</a:t>
            </a:r>
          </a:p>
          <a:p>
            <a:endParaRPr lang="en-CA" dirty="0"/>
          </a:p>
        </p:txBody>
      </p:sp>
    </p:spTree>
    <p:extLst>
      <p:ext uri="{BB962C8B-B14F-4D97-AF65-F5344CB8AC3E}">
        <p14:creationId xmlns:p14="http://schemas.microsoft.com/office/powerpoint/2010/main" val="328172202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627</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Berlin Sans FB</vt:lpstr>
      <vt:lpstr>Bookman Old Style</vt:lpstr>
      <vt:lpstr>Calibri</vt:lpstr>
      <vt:lpstr>David</vt:lpstr>
      <vt:lpstr>Franklin Gothic Book</vt:lpstr>
      <vt:lpstr>Times New Roman</vt:lpstr>
      <vt:lpstr>Wingdings</vt:lpstr>
      <vt:lpstr>1_RetrospectVTI</vt:lpstr>
      <vt:lpstr>NIH supported Science Education Partnership Award (SEPA) Program for Student internships (2023-2028) (NIH-SEPA award # 1R25GM150141-01; NNR-23.486)</vt:lpstr>
      <vt:lpstr>PowerPoint Presentation</vt:lpstr>
      <vt:lpstr>Who we are???  The team CONVOY!</vt:lpstr>
      <vt:lpstr>Specific Aims: </vt:lpstr>
      <vt:lpstr>PowerPoint Presentation</vt:lpstr>
      <vt:lpstr>Possible activities will includes but not limited to:</vt:lpstr>
      <vt:lpstr>PowerPoint Presentation</vt:lpstr>
      <vt:lpstr>PowerPoint Presentation</vt:lpstr>
      <vt:lpstr>Support letters, consent forms and exit survey copies are attached with our application</vt:lpstr>
      <vt:lpstr>Overall,</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2022-05-19T03:20:44Z</dcterms:created>
  <dcterms:modified xsi:type="dcterms:W3CDTF">2023-10-24T02:39:57Z</dcterms:modified>
</cp:coreProperties>
</file>